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04" r:id="rId4"/>
    <p:sldId id="258" r:id="rId5"/>
    <p:sldId id="297" r:id="rId6"/>
    <p:sldId id="298" r:id="rId7"/>
    <p:sldId id="294" r:id="rId8"/>
    <p:sldId id="292" r:id="rId9"/>
    <p:sldId id="300" r:id="rId10"/>
    <p:sldId id="305" r:id="rId11"/>
    <p:sldId id="302" r:id="rId12"/>
    <p:sldId id="260" r:id="rId13"/>
    <p:sldId id="284" r:id="rId14"/>
    <p:sldId id="264" r:id="rId15"/>
    <p:sldId id="265" r:id="rId16"/>
    <p:sldId id="266" r:id="rId17"/>
    <p:sldId id="306" r:id="rId18"/>
    <p:sldId id="261" r:id="rId19"/>
    <p:sldId id="295" r:id="rId20"/>
    <p:sldId id="267" r:id="rId21"/>
    <p:sldId id="279" r:id="rId22"/>
    <p:sldId id="281" r:id="rId23"/>
    <p:sldId id="268" r:id="rId24"/>
    <p:sldId id="289" r:id="rId25"/>
    <p:sldId id="285" r:id="rId26"/>
    <p:sldId id="290" r:id="rId27"/>
    <p:sldId id="286" r:id="rId28"/>
    <p:sldId id="287" r:id="rId29"/>
    <p:sldId id="282" r:id="rId30"/>
    <p:sldId id="299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93CE5-1331-4A31-85B1-937B620EA75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37F06FF0-95C4-4428-99C6-0DB39B735400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de-CH" dirty="0" smtClean="0"/>
            <a:t>Lob / Erfolg</a:t>
          </a:r>
          <a:endParaRPr lang="de-CH" dirty="0"/>
        </a:p>
      </dgm:t>
    </dgm:pt>
    <dgm:pt modelId="{F3CE77FF-31B9-4DC3-AAB0-C154144E79F2}" type="parTrans" cxnId="{8ACD9DED-3675-4C34-80AF-FA3266A20935}">
      <dgm:prSet/>
      <dgm:spPr/>
      <dgm:t>
        <a:bodyPr/>
        <a:lstStyle/>
        <a:p>
          <a:endParaRPr lang="de-CH"/>
        </a:p>
      </dgm:t>
    </dgm:pt>
    <dgm:pt modelId="{24B71903-1F86-46AB-B488-9B2970BE9516}" type="sibTrans" cxnId="{8ACD9DED-3675-4C34-80AF-FA3266A2093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 w="76200"/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46E4C2FE-0DE1-4CB2-864E-3DFD577CC19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de-CH" dirty="0" smtClean="0"/>
            <a:t>Glückshormon Dopamin</a:t>
          </a:r>
          <a:endParaRPr lang="de-CH" dirty="0"/>
        </a:p>
      </dgm:t>
    </dgm:pt>
    <dgm:pt modelId="{C46FB840-B4C6-49AC-86BC-33F302D3235A}" type="parTrans" cxnId="{AFB1D090-1FF0-40F0-899F-2DD1149427A3}">
      <dgm:prSet/>
      <dgm:spPr/>
      <dgm:t>
        <a:bodyPr/>
        <a:lstStyle/>
        <a:p>
          <a:endParaRPr lang="de-CH"/>
        </a:p>
      </dgm:t>
    </dgm:pt>
    <dgm:pt modelId="{B680EA62-BEE7-4643-A634-940BCCF6FB5D}" type="sibTrans" cxnId="{AFB1D090-1FF0-40F0-899F-2DD1149427A3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 w="76200"/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F73E9340-76F6-47EE-809A-CCE5B4A2276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de-CH" dirty="0" smtClean="0"/>
            <a:t>Motivation</a:t>
          </a:r>
          <a:endParaRPr lang="de-CH" dirty="0"/>
        </a:p>
      </dgm:t>
    </dgm:pt>
    <dgm:pt modelId="{9CC65E3E-8CA5-4E55-ADD4-9F9F3BAE9318}" type="parTrans" cxnId="{238112A7-D19E-4DF0-9C20-71E28A4F18B2}">
      <dgm:prSet/>
      <dgm:spPr/>
      <dgm:t>
        <a:bodyPr/>
        <a:lstStyle/>
        <a:p>
          <a:endParaRPr lang="de-CH"/>
        </a:p>
      </dgm:t>
    </dgm:pt>
    <dgm:pt modelId="{C422357E-3323-48B4-A3D5-C10AC6E70B31}" type="sibTrans" cxnId="{238112A7-D19E-4DF0-9C20-71E28A4F18B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 w="76200"/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1520A21C-4014-4476-A5DA-C77F0036F115}" type="pres">
      <dgm:prSet presAssocID="{6C693CE5-1331-4A31-85B1-937B620EA7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0686CCD-93D7-42DD-8C00-EEC8BD1B8741}" type="pres">
      <dgm:prSet presAssocID="{37F06FF0-95C4-4428-99C6-0DB39B735400}" presName="node" presStyleLbl="node1" presStyleIdx="0" presStyleCnt="3" custScaleY="7122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B23EF21-3F14-4AC4-9994-FCC940B2F1D3}" type="pres">
      <dgm:prSet presAssocID="{37F06FF0-95C4-4428-99C6-0DB39B735400}" presName="spNode" presStyleCnt="0"/>
      <dgm:spPr/>
    </dgm:pt>
    <dgm:pt modelId="{00A78431-6D36-44F2-A77D-B943D34D1A74}" type="pres">
      <dgm:prSet presAssocID="{24B71903-1F86-46AB-B488-9B2970BE9516}" presName="sibTrans" presStyleLbl="sibTrans1D1" presStyleIdx="0" presStyleCnt="3"/>
      <dgm:spPr/>
      <dgm:t>
        <a:bodyPr/>
        <a:lstStyle/>
        <a:p>
          <a:endParaRPr lang="de-CH"/>
        </a:p>
      </dgm:t>
    </dgm:pt>
    <dgm:pt modelId="{6EBBBA26-789E-469C-81CB-B41091ED34BE}" type="pres">
      <dgm:prSet presAssocID="{46E4C2FE-0DE1-4CB2-864E-3DFD577CC191}" presName="node" presStyleLbl="node1" presStyleIdx="1" presStyleCnt="3" custScaleY="7122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E165078-7455-4C07-828E-5FD348AC940D}" type="pres">
      <dgm:prSet presAssocID="{46E4C2FE-0DE1-4CB2-864E-3DFD577CC191}" presName="spNode" presStyleCnt="0"/>
      <dgm:spPr/>
    </dgm:pt>
    <dgm:pt modelId="{3C5DAC8F-1E21-417A-8C3E-17943BCA8206}" type="pres">
      <dgm:prSet presAssocID="{B680EA62-BEE7-4643-A634-940BCCF6FB5D}" presName="sibTrans" presStyleLbl="sibTrans1D1" presStyleIdx="1" presStyleCnt="3"/>
      <dgm:spPr/>
      <dgm:t>
        <a:bodyPr/>
        <a:lstStyle/>
        <a:p>
          <a:endParaRPr lang="de-CH"/>
        </a:p>
      </dgm:t>
    </dgm:pt>
    <dgm:pt modelId="{54860C41-4C19-4A41-86E2-C5C6B97F323C}" type="pres">
      <dgm:prSet presAssocID="{F73E9340-76F6-47EE-809A-CCE5B4A2276E}" presName="node" presStyleLbl="node1" presStyleIdx="2" presStyleCnt="3" custScaleY="7122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590954F-FCCC-4129-8E78-80BEE5EE93FC}" type="pres">
      <dgm:prSet presAssocID="{F73E9340-76F6-47EE-809A-CCE5B4A2276E}" presName="spNode" presStyleCnt="0"/>
      <dgm:spPr/>
    </dgm:pt>
    <dgm:pt modelId="{5E4682B8-D4E6-4630-92E8-EACAB5F6D514}" type="pres">
      <dgm:prSet presAssocID="{C422357E-3323-48B4-A3D5-C10AC6E70B31}" presName="sibTrans" presStyleLbl="sibTrans1D1" presStyleIdx="2" presStyleCnt="3"/>
      <dgm:spPr/>
      <dgm:t>
        <a:bodyPr/>
        <a:lstStyle/>
        <a:p>
          <a:endParaRPr lang="de-CH"/>
        </a:p>
      </dgm:t>
    </dgm:pt>
  </dgm:ptLst>
  <dgm:cxnLst>
    <dgm:cxn modelId="{238112A7-D19E-4DF0-9C20-71E28A4F18B2}" srcId="{6C693CE5-1331-4A31-85B1-937B620EA75B}" destId="{F73E9340-76F6-47EE-809A-CCE5B4A2276E}" srcOrd="2" destOrd="0" parTransId="{9CC65E3E-8CA5-4E55-ADD4-9F9F3BAE9318}" sibTransId="{C422357E-3323-48B4-A3D5-C10AC6E70B31}"/>
    <dgm:cxn modelId="{8ACD9DED-3675-4C34-80AF-FA3266A20935}" srcId="{6C693CE5-1331-4A31-85B1-937B620EA75B}" destId="{37F06FF0-95C4-4428-99C6-0DB39B735400}" srcOrd="0" destOrd="0" parTransId="{F3CE77FF-31B9-4DC3-AAB0-C154144E79F2}" sibTransId="{24B71903-1F86-46AB-B488-9B2970BE9516}"/>
    <dgm:cxn modelId="{E23A2100-D565-49E9-B686-61CC21608119}" type="presOf" srcId="{46E4C2FE-0DE1-4CB2-864E-3DFD577CC191}" destId="{6EBBBA26-789E-469C-81CB-B41091ED34BE}" srcOrd="0" destOrd="0" presId="urn:microsoft.com/office/officeart/2005/8/layout/cycle5"/>
    <dgm:cxn modelId="{AFB1D090-1FF0-40F0-899F-2DD1149427A3}" srcId="{6C693CE5-1331-4A31-85B1-937B620EA75B}" destId="{46E4C2FE-0DE1-4CB2-864E-3DFD577CC191}" srcOrd="1" destOrd="0" parTransId="{C46FB840-B4C6-49AC-86BC-33F302D3235A}" sibTransId="{B680EA62-BEE7-4643-A634-940BCCF6FB5D}"/>
    <dgm:cxn modelId="{BFC44A69-09D9-4AAC-A963-DBB9EC74B543}" type="presOf" srcId="{6C693CE5-1331-4A31-85B1-937B620EA75B}" destId="{1520A21C-4014-4476-A5DA-C77F0036F115}" srcOrd="0" destOrd="0" presId="urn:microsoft.com/office/officeart/2005/8/layout/cycle5"/>
    <dgm:cxn modelId="{6364C91A-D32E-4555-823A-E554AAD8D191}" type="presOf" srcId="{F73E9340-76F6-47EE-809A-CCE5B4A2276E}" destId="{54860C41-4C19-4A41-86E2-C5C6B97F323C}" srcOrd="0" destOrd="0" presId="urn:microsoft.com/office/officeart/2005/8/layout/cycle5"/>
    <dgm:cxn modelId="{35392941-8EC9-4C4D-B930-E99FDDA8FD4D}" type="presOf" srcId="{B680EA62-BEE7-4643-A634-940BCCF6FB5D}" destId="{3C5DAC8F-1E21-417A-8C3E-17943BCA8206}" srcOrd="0" destOrd="0" presId="urn:microsoft.com/office/officeart/2005/8/layout/cycle5"/>
    <dgm:cxn modelId="{1B53361E-29C3-4F78-810D-E5996783EAE4}" type="presOf" srcId="{24B71903-1F86-46AB-B488-9B2970BE9516}" destId="{00A78431-6D36-44F2-A77D-B943D34D1A74}" srcOrd="0" destOrd="0" presId="urn:microsoft.com/office/officeart/2005/8/layout/cycle5"/>
    <dgm:cxn modelId="{4CC0A76E-A6F0-4290-AD06-6B1589F7413E}" type="presOf" srcId="{37F06FF0-95C4-4428-99C6-0DB39B735400}" destId="{00686CCD-93D7-42DD-8C00-EEC8BD1B8741}" srcOrd="0" destOrd="0" presId="urn:microsoft.com/office/officeart/2005/8/layout/cycle5"/>
    <dgm:cxn modelId="{97049DBB-A692-41E9-A019-AD6EE818E19C}" type="presOf" srcId="{C422357E-3323-48B4-A3D5-C10AC6E70B31}" destId="{5E4682B8-D4E6-4630-92E8-EACAB5F6D514}" srcOrd="0" destOrd="0" presId="urn:microsoft.com/office/officeart/2005/8/layout/cycle5"/>
    <dgm:cxn modelId="{86E68687-CA5B-4178-A03E-75A9367DF2DC}" type="presParOf" srcId="{1520A21C-4014-4476-A5DA-C77F0036F115}" destId="{00686CCD-93D7-42DD-8C00-EEC8BD1B8741}" srcOrd="0" destOrd="0" presId="urn:microsoft.com/office/officeart/2005/8/layout/cycle5"/>
    <dgm:cxn modelId="{FB230AFC-8DF0-437C-BA32-F127B88618F2}" type="presParOf" srcId="{1520A21C-4014-4476-A5DA-C77F0036F115}" destId="{CB23EF21-3F14-4AC4-9994-FCC940B2F1D3}" srcOrd="1" destOrd="0" presId="urn:microsoft.com/office/officeart/2005/8/layout/cycle5"/>
    <dgm:cxn modelId="{8DE1AA1B-6B2D-4A83-82AA-D860748BA19D}" type="presParOf" srcId="{1520A21C-4014-4476-A5DA-C77F0036F115}" destId="{00A78431-6D36-44F2-A77D-B943D34D1A74}" srcOrd="2" destOrd="0" presId="urn:microsoft.com/office/officeart/2005/8/layout/cycle5"/>
    <dgm:cxn modelId="{64B5833F-2D50-42D0-93BD-63C5E0B37151}" type="presParOf" srcId="{1520A21C-4014-4476-A5DA-C77F0036F115}" destId="{6EBBBA26-789E-469C-81CB-B41091ED34BE}" srcOrd="3" destOrd="0" presId="urn:microsoft.com/office/officeart/2005/8/layout/cycle5"/>
    <dgm:cxn modelId="{6478A6BC-787D-4909-B4F4-009153A47458}" type="presParOf" srcId="{1520A21C-4014-4476-A5DA-C77F0036F115}" destId="{FE165078-7455-4C07-828E-5FD348AC940D}" srcOrd="4" destOrd="0" presId="urn:microsoft.com/office/officeart/2005/8/layout/cycle5"/>
    <dgm:cxn modelId="{C9A51767-8140-4529-89AC-9CA6B9456245}" type="presParOf" srcId="{1520A21C-4014-4476-A5DA-C77F0036F115}" destId="{3C5DAC8F-1E21-417A-8C3E-17943BCA8206}" srcOrd="5" destOrd="0" presId="urn:microsoft.com/office/officeart/2005/8/layout/cycle5"/>
    <dgm:cxn modelId="{967E3C4E-CCE0-4CC2-BFF5-61371A3AA1B3}" type="presParOf" srcId="{1520A21C-4014-4476-A5DA-C77F0036F115}" destId="{54860C41-4C19-4A41-86E2-C5C6B97F323C}" srcOrd="6" destOrd="0" presId="urn:microsoft.com/office/officeart/2005/8/layout/cycle5"/>
    <dgm:cxn modelId="{D9960F72-9A4C-4359-AD4F-D1695DCACB46}" type="presParOf" srcId="{1520A21C-4014-4476-A5DA-C77F0036F115}" destId="{F590954F-FCCC-4129-8E78-80BEE5EE93FC}" srcOrd="7" destOrd="0" presId="urn:microsoft.com/office/officeart/2005/8/layout/cycle5"/>
    <dgm:cxn modelId="{17B43728-74C2-4A49-9B48-82F0609C2152}" type="presParOf" srcId="{1520A21C-4014-4476-A5DA-C77F0036F115}" destId="{5E4682B8-D4E6-4630-92E8-EACAB5F6D51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86CCD-93D7-42DD-8C00-EEC8BD1B8741}">
      <dsp:nvSpPr>
        <dsp:cNvPr id="0" name=""/>
        <dsp:cNvSpPr/>
      </dsp:nvSpPr>
      <dsp:spPr>
        <a:xfrm>
          <a:off x="1882103" y="88979"/>
          <a:ext cx="1862870" cy="86245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100" kern="1200" dirty="0" smtClean="0"/>
            <a:t>Lob / Erfolg</a:t>
          </a:r>
          <a:endParaRPr lang="de-CH" sz="2100" kern="1200" dirty="0"/>
        </a:p>
      </dsp:txBody>
      <dsp:txXfrm>
        <a:off x="1924204" y="131080"/>
        <a:ext cx="1778668" cy="778249"/>
      </dsp:txXfrm>
    </dsp:sp>
    <dsp:sp modelId="{00A78431-6D36-44F2-A77D-B943D34D1A74}">
      <dsp:nvSpPr>
        <dsp:cNvPr id="0" name=""/>
        <dsp:cNvSpPr/>
      </dsp:nvSpPr>
      <dsp:spPr>
        <a:xfrm>
          <a:off x="1197902" y="520204"/>
          <a:ext cx="3231271" cy="3231271"/>
        </a:xfrm>
        <a:custGeom>
          <a:avLst/>
          <a:gdLst/>
          <a:ahLst/>
          <a:cxnLst/>
          <a:rect l="0" t="0" r="0" b="0"/>
          <a:pathLst>
            <a:path>
              <a:moveTo>
                <a:pt x="2817545" y="535963"/>
              </a:moveTo>
              <a:arcTo wR="1615635" hR="1615635" stAng="19084004" swAng="2553083"/>
            </a:path>
          </a:pathLst>
        </a:custGeom>
        <a:noFill/>
        <a:ln w="762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6EBBBA26-789E-469C-81CB-B41091ED34BE}">
      <dsp:nvSpPr>
        <dsp:cNvPr id="0" name=""/>
        <dsp:cNvSpPr/>
      </dsp:nvSpPr>
      <dsp:spPr>
        <a:xfrm>
          <a:off x="3281284" y="2512432"/>
          <a:ext cx="1862870" cy="86245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100" kern="1200" dirty="0" smtClean="0"/>
            <a:t>Glückshormon Dopamin</a:t>
          </a:r>
          <a:endParaRPr lang="de-CH" sz="2100" kern="1200" dirty="0"/>
        </a:p>
      </dsp:txBody>
      <dsp:txXfrm>
        <a:off x="3323385" y="2554533"/>
        <a:ext cx="1778668" cy="778249"/>
      </dsp:txXfrm>
    </dsp:sp>
    <dsp:sp modelId="{3C5DAC8F-1E21-417A-8C3E-17943BCA8206}">
      <dsp:nvSpPr>
        <dsp:cNvPr id="0" name=""/>
        <dsp:cNvSpPr/>
      </dsp:nvSpPr>
      <dsp:spPr>
        <a:xfrm>
          <a:off x="1197902" y="520204"/>
          <a:ext cx="3231271" cy="3231271"/>
        </a:xfrm>
        <a:custGeom>
          <a:avLst/>
          <a:gdLst/>
          <a:ahLst/>
          <a:cxnLst/>
          <a:rect l="0" t="0" r="0" b="0"/>
          <a:pathLst>
            <a:path>
              <a:moveTo>
                <a:pt x="2303922" y="3077326"/>
              </a:moveTo>
              <a:arcTo wR="1615635" hR="1615635" stAng="3887100" swAng="3025799"/>
            </a:path>
          </a:pathLst>
        </a:custGeom>
        <a:noFill/>
        <a:ln w="762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54860C41-4C19-4A41-86E2-C5C6B97F323C}">
      <dsp:nvSpPr>
        <dsp:cNvPr id="0" name=""/>
        <dsp:cNvSpPr/>
      </dsp:nvSpPr>
      <dsp:spPr>
        <a:xfrm>
          <a:off x="482921" y="2512432"/>
          <a:ext cx="1862870" cy="86245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100" kern="1200" dirty="0" smtClean="0"/>
            <a:t>Motivation</a:t>
          </a:r>
          <a:endParaRPr lang="de-CH" sz="2100" kern="1200" dirty="0"/>
        </a:p>
      </dsp:txBody>
      <dsp:txXfrm>
        <a:off x="525022" y="2554533"/>
        <a:ext cx="1778668" cy="778249"/>
      </dsp:txXfrm>
    </dsp:sp>
    <dsp:sp modelId="{5E4682B8-D4E6-4630-92E8-EACAB5F6D514}">
      <dsp:nvSpPr>
        <dsp:cNvPr id="0" name=""/>
        <dsp:cNvSpPr/>
      </dsp:nvSpPr>
      <dsp:spPr>
        <a:xfrm>
          <a:off x="1197902" y="520204"/>
          <a:ext cx="3231271" cy="3231271"/>
        </a:xfrm>
        <a:custGeom>
          <a:avLst/>
          <a:gdLst/>
          <a:ahLst/>
          <a:cxnLst/>
          <a:rect l="0" t="0" r="0" b="0"/>
          <a:pathLst>
            <a:path>
              <a:moveTo>
                <a:pt x="94" y="1633065"/>
              </a:moveTo>
              <a:arcTo wR="1615635" hR="1615635" stAng="10762913" swAng="2553083"/>
            </a:path>
          </a:pathLst>
        </a:custGeom>
        <a:noFill/>
        <a:ln w="762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62AA-D4B6-4F6F-87F2-6E955B0C5A9C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AC00A-431D-4782-91FB-A4E08B6668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201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CH" dirty="0" smtClean="0"/>
              <a:t>Selbstständigkeit</a:t>
            </a:r>
            <a:r>
              <a:rPr lang="de-CH" baseline="0" dirty="0" smtClean="0"/>
              <a:t> ist nicht in allen Kulturen wichtig. Oftmals hat das wir mehr Bedeutung als das ich.</a:t>
            </a:r>
          </a:p>
          <a:p>
            <a:pPr eaLnBrk="1" hangingPunct="1">
              <a:spcBef>
                <a:spcPct val="0"/>
              </a:spcBef>
            </a:pPr>
            <a:r>
              <a:rPr lang="de-CH" baseline="0" dirty="0" smtClean="0"/>
              <a:t>Unsere Gesellschaft ist sehr stark auf das Individuum ausgerichtet. Ich will, kann bestimme.</a:t>
            </a:r>
          </a:p>
          <a:p>
            <a:pPr eaLnBrk="1" hangingPunct="1">
              <a:spcBef>
                <a:spcPct val="0"/>
              </a:spcBef>
            </a:pPr>
            <a:r>
              <a:rPr lang="de-CH" baseline="0" dirty="0" smtClean="0"/>
              <a:t>Selbständigkeit der Kinder ist in den CH-Schulen praktisch ein Lernziel.</a:t>
            </a:r>
          </a:p>
          <a:p>
            <a:pPr eaLnBrk="1" hangingPunct="1">
              <a:spcBef>
                <a:spcPct val="0"/>
              </a:spcBef>
            </a:pPr>
            <a:r>
              <a:rPr lang="de-CH" baseline="0" dirty="0" smtClean="0"/>
              <a:t>Wenn Eltern die Kinder überbehüten, verhindern sie, dass die Kinder selbständig werden können.</a:t>
            </a:r>
            <a:endParaRPr lang="de-CH" dirty="0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38BBA-5390-4EB6-B98A-5110874FE9FB}" type="slidenum">
              <a:rPr lang="de-CH" smtClean="0">
                <a:solidFill>
                  <a:prstClr val="black"/>
                </a:solidFill>
              </a:rPr>
              <a:pPr/>
              <a:t>11</a:t>
            </a:fld>
            <a:endParaRPr lang="de-CH" smtClean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Elternrunden Motivation Primar/Sek</a:t>
            </a:r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8FD6F7F-7E55-4BC2-A40D-8500BFC0678C}" type="datetime1">
              <a:rPr lang="de-CH" smtClean="0">
                <a:solidFill>
                  <a:prstClr val="black"/>
                </a:solidFill>
              </a:rPr>
              <a:pPr>
                <a:defRPr/>
              </a:pPr>
              <a:t>05.02.2016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solidFill>
                  <a:prstClr val="black"/>
                </a:solidFill>
              </a:rPr>
              <a:t>ElternWissen - Schulerfolg</a:t>
            </a:r>
            <a:endParaRPr lang="de-C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601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79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350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14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875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430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819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538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240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644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96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3E97-5634-4B78-AA32-45D6FEDDF590}" type="datetimeFigureOut">
              <a:rPr lang="de-CH" smtClean="0"/>
              <a:t>05.02.2016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C1C6-9DFE-411D-99E4-F3EFB7DB62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37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ternwissen.ch/" TargetMode="External"/><Relationship Id="rId2" Type="http://schemas.openxmlformats.org/officeDocument/2006/relationships/hyperlink" Target="http://www.margritstamm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t-kindern-lernen.ch/" TargetMode="External"/><Relationship Id="rId4" Type="http://schemas.openxmlformats.org/officeDocument/2006/relationships/hyperlink" Target="http://www.kinder-4.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serservice.ch/produkte_detail.cfm?ID=444&amp;ID_n=71&amp;language=1&amp;kategorien=21&amp;unterkat=21&amp;unterkat2=2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plyscience.c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mtClean="0"/>
              <a:t>Spielend lernen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2619"/>
            <a:ext cx="6400800" cy="1248544"/>
          </a:xfrm>
        </p:spPr>
        <p:txBody>
          <a:bodyPr/>
          <a:lstStyle/>
          <a:p>
            <a:r>
              <a:rPr lang="de-CH" dirty="0" smtClean="0"/>
              <a:t>Spielend lernen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681163"/>
            <a:ext cx="39909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9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Regelkreis des Erfolges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CH" dirty="0" smtClean="0"/>
          </a:p>
          <a:p>
            <a:endParaRPr lang="de-CH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-233109" y="2276872"/>
          <a:ext cx="56270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439062" y="1988843"/>
            <a:ext cx="4998484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rgbClr val="000000"/>
                </a:solidFill>
              </a:rPr>
              <a:t>steigert Lernvermögen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rgbClr val="000000"/>
                </a:solidFill>
              </a:rPr>
              <a:t>unterstützt Selbstbewusstsein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rgbClr val="000000"/>
                </a:solidFill>
              </a:rPr>
              <a:t>stimmt optimistisch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rgbClr val="000000"/>
                </a:solidFill>
              </a:rPr>
              <a:t>löst Vorfreude aus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rgbClr val="000000"/>
                </a:solidFill>
              </a:rPr>
              <a:t>motiviert zur Suche nach Neuem</a:t>
            </a:r>
          </a:p>
        </p:txBody>
      </p:sp>
    </p:spTree>
    <p:extLst>
      <p:ext uri="{BB962C8B-B14F-4D97-AF65-F5344CB8AC3E}">
        <p14:creationId xmlns:p14="http://schemas.microsoft.com/office/powerpoint/2010/main" val="221260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172400" cy="1503040"/>
          </a:xfrm>
        </p:spPr>
        <p:txBody>
          <a:bodyPr/>
          <a:lstStyle/>
          <a:p>
            <a:pPr marL="361950"/>
            <a:r>
              <a:rPr lang="de-CH" dirty="0" smtClean="0">
                <a:ea typeface="ＭＳ Ｐゴシック" pitchFamily="34" charset="-128"/>
                <a:cs typeface="Arial" charset="0"/>
              </a:rPr>
              <a:t>Selbstwirksamkeit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9552" y="3140968"/>
            <a:ext cx="2232249" cy="1464231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000" dirty="0">
                <a:solidFill>
                  <a:srgbClr val="FFFFFF"/>
                </a:solidFill>
              </a:rPr>
              <a:t>Hohe Lernmotivation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000" dirty="0">
                <a:solidFill>
                  <a:srgbClr val="FFFFFF"/>
                </a:solidFill>
              </a:rPr>
              <a:t>Gutes Lernverhalten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07704" y="5013176"/>
            <a:ext cx="2736304" cy="44267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000" dirty="0" smtClean="0">
                <a:solidFill>
                  <a:srgbClr val="FFFFFF"/>
                </a:solidFill>
              </a:rPr>
              <a:t>Leistungsbereitschaft</a:t>
            </a:r>
            <a:endParaRPr lang="de-CH" sz="2000" dirty="0">
              <a:solidFill>
                <a:srgbClr val="FFFF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91680" y="1556792"/>
            <a:ext cx="2952328" cy="112371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000" dirty="0">
                <a:solidFill>
                  <a:srgbClr val="FFFFFF"/>
                </a:solidFill>
              </a:rPr>
              <a:t>Ich kann etwas!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000" dirty="0">
                <a:solidFill>
                  <a:srgbClr val="FFFFFF"/>
                </a:solidFill>
              </a:rPr>
              <a:t>Ich kann etwas bewirken!</a:t>
            </a:r>
          </a:p>
        </p:txBody>
      </p:sp>
      <p:pic>
        <p:nvPicPr>
          <p:cNvPr id="33811" name="Picture 2" descr="S:\Martha\Elternbildungspool\Präsentation Elternwissen-Schulerfolg\Präsentation\daumen-hoch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196628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3779912" y="3501008"/>
            <a:ext cx="2736304" cy="44267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2000" dirty="0" smtClean="0">
                <a:solidFill>
                  <a:srgbClr val="FFFFFF"/>
                </a:solidFill>
              </a:rPr>
              <a:t>Selbstvertrauen</a:t>
            </a:r>
            <a:endParaRPr lang="de-CH" sz="2000" dirty="0">
              <a:solidFill>
                <a:srgbClr val="FFFFFF"/>
              </a:solidFill>
            </a:endParaRPr>
          </a:p>
        </p:txBody>
      </p:sp>
      <p:sp>
        <p:nvSpPr>
          <p:cNvPr id="18" name="Rechteckiger Pfeil 17"/>
          <p:cNvSpPr/>
          <p:nvPr/>
        </p:nvSpPr>
        <p:spPr bwMode="auto">
          <a:xfrm rot="16200000">
            <a:off x="1043608" y="4797152"/>
            <a:ext cx="432048" cy="576064"/>
          </a:xfrm>
          <a:prstGeom prst="bentArrow">
            <a:avLst>
              <a:gd name="adj1" fmla="val 22795"/>
              <a:gd name="adj2" fmla="val 22795"/>
              <a:gd name="adj3" fmla="val 25000"/>
              <a:gd name="adj4" fmla="val 308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" pitchFamily="-108" charset="0"/>
              <a:ea typeface="ヒラギノ角ゴ Pro W3" charset="-128"/>
            </a:endParaRPr>
          </a:p>
        </p:txBody>
      </p:sp>
      <p:sp>
        <p:nvSpPr>
          <p:cNvPr id="19" name="Rechteckiger Pfeil 18"/>
          <p:cNvSpPr/>
          <p:nvPr/>
        </p:nvSpPr>
        <p:spPr bwMode="auto">
          <a:xfrm>
            <a:off x="827584" y="2132856"/>
            <a:ext cx="432048" cy="576064"/>
          </a:xfrm>
          <a:prstGeom prst="bentArrow">
            <a:avLst>
              <a:gd name="adj1" fmla="val 22795"/>
              <a:gd name="adj2" fmla="val 22795"/>
              <a:gd name="adj3" fmla="val 25000"/>
              <a:gd name="adj4" fmla="val 308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" pitchFamily="-108" charset="0"/>
              <a:ea typeface="ヒラギノ角ゴ Pro W3" charset="-128"/>
            </a:endParaRPr>
          </a:p>
        </p:txBody>
      </p:sp>
      <p:sp>
        <p:nvSpPr>
          <p:cNvPr id="20" name="Rechteckiger Pfeil 19"/>
          <p:cNvSpPr/>
          <p:nvPr/>
        </p:nvSpPr>
        <p:spPr bwMode="auto">
          <a:xfrm rot="5400000">
            <a:off x="5004048" y="2060848"/>
            <a:ext cx="432048" cy="576064"/>
          </a:xfrm>
          <a:prstGeom prst="bentArrow">
            <a:avLst>
              <a:gd name="adj1" fmla="val 22795"/>
              <a:gd name="adj2" fmla="val 22795"/>
              <a:gd name="adj3" fmla="val 25000"/>
              <a:gd name="adj4" fmla="val 308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" pitchFamily="-108" charset="0"/>
              <a:ea typeface="ヒラギノ角ゴ Pro W3" charset="-128"/>
            </a:endParaRPr>
          </a:p>
        </p:txBody>
      </p:sp>
      <p:sp>
        <p:nvSpPr>
          <p:cNvPr id="21" name="Rechteckiger Pfeil 20"/>
          <p:cNvSpPr/>
          <p:nvPr/>
        </p:nvSpPr>
        <p:spPr bwMode="auto">
          <a:xfrm rot="10800000">
            <a:off x="5076056" y="4725144"/>
            <a:ext cx="432048" cy="576064"/>
          </a:xfrm>
          <a:prstGeom prst="bentArrow">
            <a:avLst>
              <a:gd name="adj1" fmla="val 22795"/>
              <a:gd name="adj2" fmla="val 22795"/>
              <a:gd name="adj3" fmla="val 25000"/>
              <a:gd name="adj4" fmla="val 308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latin typeface="Times" pitchFamily="-108" charset="0"/>
              <a:ea typeface="ヒラギノ角ゴ Pro W3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623731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200" dirty="0" smtClean="0">
                <a:solidFill>
                  <a:srgbClr val="000000"/>
                </a:solidFill>
                <a:ea typeface="ヒラギノ角ゴ Pro W3" charset="-128"/>
                <a:cs typeface="Arial" pitchFamily="34" charset="0"/>
              </a:rPr>
              <a:t>Quelle: Gesetze des Schulerfolgs. Timm, A., Hurrelmann, K.</a:t>
            </a:r>
            <a:endParaRPr lang="de-CH" sz="1200" dirty="0">
              <a:solidFill>
                <a:srgbClr val="000000"/>
              </a:solidFill>
              <a:ea typeface="ヒラギノ角ゴ Pro W3" charset="-128"/>
              <a:cs typeface="Arial" pitchFamily="34" charset="0"/>
            </a:endParaRPr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251520" y="6309320"/>
            <a:ext cx="1008112" cy="365125"/>
          </a:xfrm>
        </p:spPr>
        <p:txBody>
          <a:bodyPr/>
          <a:lstStyle/>
          <a:p>
            <a:fld id="{07A91FA4-F68C-4419-8C12-227AD29514C9}" type="slidenum">
              <a:rPr lang="de-CH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de-CH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Spielentwicklung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Funktionsspiel (-1 Jahr)</a:t>
            </a:r>
          </a:p>
          <a:p>
            <a:r>
              <a:rPr lang="de-CH" dirty="0" smtClean="0"/>
              <a:t>Konstruktionsspiel (ab 15Mt/24 Mt.)</a:t>
            </a:r>
          </a:p>
          <a:p>
            <a:r>
              <a:rPr lang="de-CH" dirty="0" smtClean="0"/>
              <a:t>Symbolspiel/Rollenspiel (ab 2 J./3-4 Jahre)</a:t>
            </a:r>
          </a:p>
          <a:p>
            <a:r>
              <a:rPr lang="de-CH" dirty="0" smtClean="0"/>
              <a:t>Regelspiel (ab 3.5 Jahren)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279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Funktionsspiel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6" name="Picture 2" descr="http://www1.wdr.de/fernsehen/wissen/quarks/baby148_v-ARDFotogaler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6" y="2420888"/>
            <a:ext cx="3968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4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Konstruktionsspiel</a:t>
            </a:r>
            <a:endParaRPr lang="de-C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58181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3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Rollenspiel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71" y="3462464"/>
            <a:ext cx="3559964" cy="199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9775"/>
            <a:ext cx="22383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2911598" cy="20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9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Regelspiel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2208936" cy="16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Spielformen/Auswirkungen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70427"/>
              </p:ext>
            </p:extLst>
          </p:nvPr>
        </p:nvGraphicFramePr>
        <p:xfrm>
          <a:off x="457200" y="1600200"/>
          <a:ext cx="8229600" cy="100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Spielform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Auswirkungen auf häufigem Spielen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Auswirkungen von seltenem/fehlendem</a:t>
                      </a:r>
                      <a:r>
                        <a:rPr lang="de-CH" baseline="0" dirty="0" smtClean="0"/>
                        <a:t> Spielen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Spielerische Interaktion Eltern-Baby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Sichere Bindung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Unsichere ambivalente Bindung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Bewegungsspiele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Training</a:t>
                      </a:r>
                      <a:r>
                        <a:rPr lang="de-CH" baseline="0" dirty="0" smtClean="0"/>
                        <a:t> körperlicher Funktionen (Kraft/Ausdauer)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Beziehungsaufbau (</a:t>
                      </a:r>
                      <a:r>
                        <a:rPr lang="de-CH" baseline="0" dirty="0" err="1" smtClean="0"/>
                        <a:t>z.b.</a:t>
                      </a:r>
                      <a:r>
                        <a:rPr lang="de-CH" baseline="0" dirty="0" smtClean="0"/>
                        <a:t> beim Herumbalgen)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Aggressionskontrolle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Ungeschicklichkeit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Tendenz zu </a:t>
                      </a:r>
                      <a:r>
                        <a:rPr lang="de-CH" dirty="0" err="1" smtClean="0"/>
                        <a:t>Uebergewicht</a:t>
                      </a:r>
                      <a:endParaRPr lang="de-CH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Isolation,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baseline="0" dirty="0" err="1" smtClean="0"/>
                        <a:t>Aengste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Fantasie/</a:t>
                      </a:r>
                      <a:r>
                        <a:rPr lang="de-CH" dirty="0" err="1" smtClean="0"/>
                        <a:t>als</a:t>
                      </a:r>
                      <a:r>
                        <a:rPr lang="de-CH" baseline="0" dirty="0" err="1" smtClean="0"/>
                        <a:t>-ob</a:t>
                      </a:r>
                      <a:r>
                        <a:rPr lang="de-CH" baseline="0" dirty="0" smtClean="0"/>
                        <a:t>-Spiele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Sprachlicher</a:t>
                      </a:r>
                      <a:r>
                        <a:rPr lang="de-CH" baseline="0" dirty="0" smtClean="0"/>
                        <a:t> und sozialer Kompetenzerwerb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Mangelhafte</a:t>
                      </a:r>
                      <a:r>
                        <a:rPr lang="de-CH" baseline="0" dirty="0" smtClean="0"/>
                        <a:t> Sprach-und Sozialkompetenzen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Konstruktionsspiele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Technischer, künstlerischer</a:t>
                      </a:r>
                      <a:r>
                        <a:rPr lang="de-CH" baseline="0" dirty="0" smtClean="0"/>
                        <a:t> und handwerklicher Kompetenzerwerb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Mengen erfassen und kategorisieren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Räumliche Beziehungen erfassen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Handlungsabläufe planen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Mangelhafte feinmotorische Fähigkeiten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Langeweile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Fehlende</a:t>
                      </a:r>
                      <a:r>
                        <a:rPr lang="de-CH" baseline="0" dirty="0" smtClean="0"/>
                        <a:t> Interessen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Rollenspiele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Sozialer Kompetenzerwerb (emotionale Intelligenz)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Gefühlskontrolle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Einsamkeit und soziale Isolation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Narzissmus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Regelspiele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Internalisierung von Normen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Lernen, verlieren</a:t>
                      </a:r>
                      <a:r>
                        <a:rPr lang="de-CH" baseline="0" dirty="0" smtClean="0"/>
                        <a:t> zu können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Training von Fairness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Regelverletzendes Verhalten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Verhaltensauffälligkeiten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Lernebenen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 smtClean="0"/>
              <a:t>Kognitive Ebene (Denkentwicklung)</a:t>
            </a:r>
          </a:p>
          <a:p>
            <a:r>
              <a:rPr lang="de-CH" dirty="0" smtClean="0"/>
              <a:t>Motorik (Grob-und Feinmotorik)</a:t>
            </a:r>
          </a:p>
          <a:p>
            <a:r>
              <a:rPr lang="de-CH" dirty="0" smtClean="0"/>
              <a:t>Sozialverhalten</a:t>
            </a:r>
          </a:p>
          <a:p>
            <a:r>
              <a:rPr lang="de-CH" dirty="0" smtClean="0"/>
              <a:t>Emotionale Ebene</a:t>
            </a:r>
          </a:p>
          <a:p>
            <a:r>
              <a:rPr lang="de-CH" dirty="0" smtClean="0"/>
              <a:t>Sprache/Kommunikation</a:t>
            </a:r>
          </a:p>
          <a:p>
            <a:r>
              <a:rPr lang="de-CH" dirty="0" smtClean="0"/>
              <a:t>Sinneswahrnehmung</a:t>
            </a:r>
          </a:p>
          <a:p>
            <a:r>
              <a:rPr lang="de-CH" dirty="0" smtClean="0"/>
              <a:t>Kreativität/Fantasie</a:t>
            </a:r>
          </a:p>
          <a:p>
            <a:r>
              <a:rPr lang="de-CH" dirty="0" smtClean="0"/>
              <a:t>Umgang mit Misserfolgen</a:t>
            </a:r>
          </a:p>
          <a:p>
            <a:r>
              <a:rPr lang="de-CH" dirty="0" smtClean="0"/>
              <a:t>Selbstvertrauen/eigene Erfahrungen</a:t>
            </a:r>
          </a:p>
          <a:p>
            <a:r>
              <a:rPr lang="de-CH" dirty="0" smtClean="0"/>
              <a:t>Durchhaltewillen/Frustrationstoleranz</a:t>
            </a: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48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Spielen ist der Königsweg des Lernen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Spielen fördert die Fantasie </a:t>
            </a:r>
          </a:p>
          <a:p>
            <a:r>
              <a:rPr lang="de-CH" sz="2400" dirty="0" smtClean="0"/>
              <a:t>Spielen fördert die Konzentration</a:t>
            </a:r>
          </a:p>
          <a:p>
            <a:r>
              <a:rPr lang="de-CH" sz="2400" dirty="0" smtClean="0"/>
              <a:t>Spielen fördert das Sozialverhalten</a:t>
            </a:r>
          </a:p>
          <a:p>
            <a:r>
              <a:rPr lang="de-CH" sz="2400" dirty="0" smtClean="0"/>
              <a:t>Spielen fördert das Selbstbewusstsein</a:t>
            </a:r>
          </a:p>
          <a:p>
            <a:r>
              <a:rPr lang="de-CH" sz="2400" dirty="0" smtClean="0"/>
              <a:t>Spielen fördert die Sprachentwicklung</a:t>
            </a:r>
          </a:p>
          <a:p>
            <a:r>
              <a:rPr lang="de-CH" sz="2400" dirty="0" smtClean="0"/>
              <a:t>Spielen fördert die Feinmotorik</a:t>
            </a:r>
          </a:p>
          <a:p>
            <a:r>
              <a:rPr lang="de-CH" sz="2400" smtClean="0"/>
              <a:t>Spielen fördert das Lesen</a:t>
            </a:r>
            <a:endParaRPr lang="de-CH" sz="2400" dirty="0" smtClean="0"/>
          </a:p>
        </p:txBody>
      </p:sp>
    </p:spTree>
    <p:extLst>
      <p:ext uri="{BB962C8B-B14F-4D97-AF65-F5344CB8AC3E}">
        <p14:creationId xmlns:p14="http://schemas.microsoft.com/office/powerpoint/2010/main" val="123115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Programm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Kurze Vorstellungsrund (Name, Alter des Kindes, warum bin ich hier?)</a:t>
            </a:r>
          </a:p>
          <a:p>
            <a:r>
              <a:rPr lang="de-CH" dirty="0" smtClean="0"/>
              <a:t>Grundlagen für erfolgreiches Lernen</a:t>
            </a:r>
          </a:p>
          <a:p>
            <a:r>
              <a:rPr lang="de-CH" dirty="0" smtClean="0"/>
              <a:t>Spielformen (Entwicklungsstufen)</a:t>
            </a:r>
          </a:p>
          <a:p>
            <a:r>
              <a:rPr lang="de-CH" dirty="0" smtClean="0"/>
              <a:t>Verschiedene Lernebenen</a:t>
            </a:r>
          </a:p>
          <a:p>
            <a:r>
              <a:rPr lang="de-CH" dirty="0" smtClean="0"/>
              <a:t>Spielen/Lernen im Alltag (Filmsequenzen)</a:t>
            </a:r>
          </a:p>
          <a:p>
            <a:r>
              <a:rPr lang="de-CH" dirty="0" smtClean="0"/>
              <a:t>Diskussion/Anregungen</a:t>
            </a:r>
          </a:p>
          <a:p>
            <a:r>
              <a:rPr lang="de-CH" smtClean="0"/>
              <a:t>Literaturliste/Spielliste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9968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Mathematik spielen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068960"/>
            <a:ext cx="3759732" cy="25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" y="2564904"/>
            <a:ext cx="5041886" cy="28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7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Lernen beim Aufräumen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602128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solidFill>
                  <a:srgbClr val="000000"/>
                </a:solidFill>
                <a:latin typeface="Arial"/>
              </a:rPr>
              <a:t>Foto: Peter Mulle</a:t>
            </a:r>
            <a:endParaRPr lang="de-CH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C:\Users\Pictures\2011-09-20\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328592" cy="4248472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1FA4-F68C-4419-8C12-227AD29514C9}" type="slidenum">
              <a:rPr lang="de-CH" smtClean="0">
                <a:solidFill>
                  <a:srgbClr val="000000">
                    <a:tint val="75000"/>
                  </a:srgbClr>
                </a:solidFill>
              </a:rPr>
              <a:pPr/>
              <a:t>21</a:t>
            </a:fld>
            <a:endParaRPr lang="de-CH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Ordnen, Zählen, Begriffe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602128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>
                <a:solidFill>
                  <a:srgbClr val="000000"/>
                </a:solidFill>
                <a:latin typeface="Arial"/>
              </a:rPr>
              <a:t>Foto: Peter Mulle</a:t>
            </a:r>
            <a:endParaRPr lang="de-CH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C:\Users\Pictures\2011-09-20\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328592" cy="4392488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91FA4-F68C-4419-8C12-227AD29514C9}" type="slidenum">
              <a:rPr lang="de-CH" smtClean="0">
                <a:solidFill>
                  <a:srgbClr val="000000">
                    <a:tint val="75000"/>
                  </a:srgbClr>
                </a:solidFill>
              </a:rPr>
              <a:pPr/>
              <a:t>22</a:t>
            </a:fld>
            <a:endParaRPr lang="de-CH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Sprache spielen</a:t>
            </a:r>
            <a:endParaRPr lang="de-C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3129211" cy="312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84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Spielzeug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 smtClean="0"/>
              <a:t>«Aus der Sicht der Pädagogik unterscheidet sich gutes und schlechtes Spielzeug dahingehend, ob es einen </a:t>
            </a:r>
            <a:r>
              <a:rPr lang="de-CH" sz="2400" b="1" dirty="0" smtClean="0"/>
              <a:t>«offenen Charakter»</a:t>
            </a:r>
            <a:r>
              <a:rPr lang="de-CH" sz="2400" dirty="0" smtClean="0"/>
              <a:t> besitzt und geeignet ist, dass Kinder mit Hilfe des Spielzeugs ihre eigenen </a:t>
            </a:r>
            <a:r>
              <a:rPr lang="de-CH" sz="2400" b="1" dirty="0" smtClean="0"/>
              <a:t>Fantasien</a:t>
            </a:r>
            <a:r>
              <a:rPr lang="de-CH" sz="2400" dirty="0" smtClean="0"/>
              <a:t> entfalten und </a:t>
            </a:r>
            <a:r>
              <a:rPr lang="de-CH" sz="2400" b="1" dirty="0" smtClean="0"/>
              <a:t>selbst aktiv </a:t>
            </a:r>
            <a:r>
              <a:rPr lang="de-CH" sz="2400" dirty="0" smtClean="0"/>
              <a:t>werden können. Fachleute sprechen in diesem Zusammenhang auch von der </a:t>
            </a:r>
            <a:r>
              <a:rPr lang="de-CH" sz="2400" b="1" dirty="0" smtClean="0"/>
              <a:t>Multifunktionalität</a:t>
            </a:r>
            <a:r>
              <a:rPr lang="de-CH" sz="2400" dirty="0" smtClean="0"/>
              <a:t> von Spielzeug, das möglichst viel Freiraum für die eigene Kreativität lässt.»</a:t>
            </a:r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r>
              <a:rPr lang="de-CH" sz="2400" dirty="0" smtClean="0"/>
              <a:t>Prof. Klaus Hurrelmann, Vorwort zur GEFAS Studie der Messe zum Thema «Spielend lernen»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19187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Spielzeug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Spiel-Spielzeug  			</a:t>
            </a:r>
          </a:p>
          <a:p>
            <a:r>
              <a:rPr lang="de-CH" sz="2400" dirty="0" smtClean="0"/>
              <a:t>Multifunktionalität			</a:t>
            </a:r>
          </a:p>
          <a:p>
            <a:r>
              <a:rPr lang="de-CH" sz="2400" dirty="0" smtClean="0"/>
              <a:t>Entfaltet Fantasie						 					</a:t>
            </a:r>
          </a:p>
          <a:p>
            <a:r>
              <a:rPr lang="de-CH" sz="2400" dirty="0" smtClean="0"/>
              <a:t>Viel Spielwert</a:t>
            </a:r>
          </a:p>
          <a:p>
            <a:r>
              <a:rPr lang="de-CH" sz="2400" dirty="0" smtClean="0"/>
              <a:t>Vielseitigkeit</a:t>
            </a:r>
          </a:p>
          <a:p>
            <a:r>
              <a:rPr lang="de-CH" sz="2400" dirty="0" smtClean="0"/>
              <a:t>Ganzheitliches Lernen</a:t>
            </a:r>
          </a:p>
          <a:p>
            <a:endParaRPr lang="de-CH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3209" y="1844824"/>
            <a:ext cx="241782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74330"/>
            <a:ext cx="3312368" cy="2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94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Lernspielzeug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 smtClean="0"/>
              <a:t>«Die Lernbereiche, die durch </a:t>
            </a:r>
            <a:r>
              <a:rPr lang="de-CH" sz="2400" b="1" dirty="0" err="1" smtClean="0"/>
              <a:t>edukatives</a:t>
            </a:r>
            <a:r>
              <a:rPr lang="de-CH" sz="2400" dirty="0" smtClean="0"/>
              <a:t> Spielzeug angesprochen werden, sind unter anderem Sprache, räumliches Denken, Sinnesschulung, rechnerisches Denken, Motorik und soziales Verhalten» – alles wichtige, </a:t>
            </a:r>
            <a:r>
              <a:rPr lang="de-CH" sz="2400" dirty="0" err="1" smtClean="0"/>
              <a:t>fördernswerte</a:t>
            </a:r>
            <a:r>
              <a:rPr lang="de-CH" sz="2400" dirty="0" smtClean="0"/>
              <a:t> Bereiche-aber sie werden hier immer </a:t>
            </a:r>
            <a:r>
              <a:rPr lang="de-CH" sz="2400" b="1" dirty="0" smtClean="0"/>
              <a:t>nur einseitig </a:t>
            </a:r>
            <a:r>
              <a:rPr lang="de-CH" sz="2400" dirty="0" smtClean="0"/>
              <a:t>und </a:t>
            </a:r>
            <a:r>
              <a:rPr lang="de-CH" sz="2400" b="1" dirty="0" smtClean="0"/>
              <a:t>ausserhalb</a:t>
            </a:r>
            <a:r>
              <a:rPr lang="de-CH" sz="2400" dirty="0" smtClean="0"/>
              <a:t> eines </a:t>
            </a:r>
            <a:r>
              <a:rPr lang="de-CH" sz="2400" b="1" dirty="0" smtClean="0"/>
              <a:t>ganzheitlichen Zusammenhangs </a:t>
            </a:r>
            <a:r>
              <a:rPr lang="de-CH" sz="2400" dirty="0" smtClean="0"/>
              <a:t>angesprochen, während das freie Spiel und auch Spielzeuge, die dieses Spiel unterstützen, eben vielseitig, ganzheitlich fördern….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 smtClean="0"/>
              <a:t>Prof. Klaus Hurrelmann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40488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Lernspielzeug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Fokussiert vor allem eine Ebene (Sprache, räumliches Denken</a:t>
            </a:r>
            <a:r>
              <a:rPr lang="de-CH" smtClean="0"/>
              <a:t>, rechnerisches Denken)</a:t>
            </a:r>
          </a:p>
          <a:p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18" y="2996952"/>
            <a:ext cx="3815332" cy="342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431311" cy="30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72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Entwicklungstempo</a:t>
            </a:r>
            <a:endParaRPr lang="de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061"/>
            <a:ext cx="8229600" cy="362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0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Literatur/Links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hlinkClick r:id="rId2"/>
              </a:rPr>
              <a:t>www.margritstamm.ch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(Dossier Frühförderung als Kinderspiel)</a:t>
            </a:r>
            <a:endParaRPr lang="de-CH" dirty="0" smtClean="0"/>
          </a:p>
          <a:p>
            <a:r>
              <a:rPr lang="de-CH" dirty="0" smtClean="0">
                <a:hlinkClick r:id="rId3"/>
              </a:rPr>
              <a:t>www.elternwissen.ch</a:t>
            </a:r>
            <a:r>
              <a:rPr lang="de-CH" dirty="0" smtClean="0"/>
              <a:t> </a:t>
            </a:r>
            <a:r>
              <a:rPr lang="de-CH" dirty="0" smtClean="0"/>
              <a:t>(Spielliste, Lernort Familie; Bücherliste, Weiterbildungen etc.)</a:t>
            </a:r>
          </a:p>
          <a:p>
            <a:r>
              <a:rPr lang="de-CH" dirty="0" smtClean="0">
                <a:hlinkClick r:id="rId4"/>
              </a:rPr>
              <a:t>www.kinder-4.ch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Filmsequenzen </a:t>
            </a:r>
            <a:r>
              <a:rPr lang="de-CH" dirty="0" smtClean="0"/>
              <a:t>Lerngelegenheiten im Alltag </a:t>
            </a:r>
            <a:endParaRPr lang="de-CH" dirty="0" smtClean="0"/>
          </a:p>
          <a:p>
            <a:r>
              <a:rPr lang="de-CH" dirty="0" smtClean="0">
                <a:hlinkClick r:id="rId5"/>
              </a:rPr>
              <a:t>www.mit-Kindern-lernen.ch</a:t>
            </a:r>
            <a:r>
              <a:rPr lang="de-CH" dirty="0" smtClean="0"/>
              <a:t>  (Fabian  </a:t>
            </a:r>
            <a:r>
              <a:rPr lang="de-CH" dirty="0" err="1" smtClean="0"/>
              <a:t>Grolimund</a:t>
            </a:r>
            <a:r>
              <a:rPr lang="de-CH" dirty="0" smtClean="0"/>
              <a:t> – Hausaufgabenkurs on-line)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137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Kein Patentrezept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27650" name="Picture 2" descr="http://www.leserservice.ch/pix/files/Betty-Bossi-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124039" cy="450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170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Literatur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hlinkClick r:id="rId2"/>
              </a:rPr>
              <a:t>www.simplyscience.ch</a:t>
            </a:r>
            <a:r>
              <a:rPr lang="de-CH" dirty="0" smtClean="0"/>
              <a:t> (Ideen für Experimente)</a:t>
            </a:r>
            <a:endParaRPr lang="de-CH" dirty="0" smtClean="0"/>
          </a:p>
          <a:p>
            <a:r>
              <a:rPr lang="de-CH" dirty="0" smtClean="0"/>
              <a:t>Christoph Eichhorn</a:t>
            </a:r>
            <a:r>
              <a:rPr lang="de-CH" dirty="0" smtClean="0"/>
              <a:t>: Bei schlechten Noten helfen gute </a:t>
            </a:r>
            <a:r>
              <a:rPr lang="de-CH" dirty="0" smtClean="0"/>
              <a:t>Eltern. Klett-Cotta. 2011</a:t>
            </a:r>
            <a:endParaRPr lang="de-CH" dirty="0" smtClean="0"/>
          </a:p>
          <a:p>
            <a:r>
              <a:rPr lang="de-CH" dirty="0" smtClean="0"/>
              <a:t>Adolf Timm/ Klaus Hurrelmann</a:t>
            </a:r>
            <a:r>
              <a:rPr lang="de-CH" dirty="0" smtClean="0"/>
              <a:t>: Stark in die </a:t>
            </a:r>
            <a:r>
              <a:rPr lang="de-CH" dirty="0" smtClean="0"/>
              <a:t>Schule. Beltz. 2015.</a:t>
            </a:r>
          </a:p>
          <a:p>
            <a:r>
              <a:rPr lang="de-CH" dirty="0" smtClean="0"/>
              <a:t>Adolf Timm/Klaus Hurrelmann: Die Gesetze des Schulerfolgs. Klett. 2009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39872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Spielen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«Spielen ist für Kinder immer lernen»</a:t>
            </a:r>
          </a:p>
          <a:p>
            <a:pPr marL="0" indent="0">
              <a:buNone/>
            </a:pPr>
            <a:r>
              <a:rPr lang="de-CH" sz="1800" dirty="0" smtClean="0"/>
              <a:t>(Heidi </a:t>
            </a:r>
            <a:r>
              <a:rPr lang="de-CH" sz="1800" dirty="0" err="1" smtClean="0"/>
              <a:t>Simoni</a:t>
            </a:r>
            <a:r>
              <a:rPr lang="de-CH" sz="1800" dirty="0" smtClean="0"/>
              <a:t>, Marie-</a:t>
            </a:r>
            <a:r>
              <a:rPr lang="de-CH" sz="1800" dirty="0" err="1" smtClean="0"/>
              <a:t>Meierhofer</a:t>
            </a:r>
            <a:r>
              <a:rPr lang="de-CH" sz="1800" dirty="0" smtClean="0"/>
              <a:t> Institut)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Filmsequenz: Iglu bauen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31" y="3573016"/>
            <a:ext cx="3120892" cy="207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2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Lerngelegenheiten im Alltag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Projekt Bildungsdirektion/Marie-</a:t>
            </a:r>
            <a:r>
              <a:rPr lang="de-CH" dirty="0" err="1" smtClean="0"/>
              <a:t>Meierhofer</a:t>
            </a:r>
            <a:r>
              <a:rPr lang="de-CH" dirty="0" smtClean="0"/>
              <a:t>-Institut</a:t>
            </a:r>
          </a:p>
          <a:p>
            <a:endParaRPr lang="de-CH" dirty="0"/>
          </a:p>
          <a:p>
            <a:r>
              <a:rPr lang="de-CH" smtClean="0"/>
              <a:t>www.kinder-4.ch</a:t>
            </a:r>
            <a:endParaRPr lang="de-CH" dirty="0" smtClean="0"/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24403"/>
            <a:ext cx="3600400" cy="35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04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Spielen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dirty="0" smtClean="0"/>
              <a:t>«…im Spiel werden Verhaltensweisen ausprobiert, man geht mit Objekten um und erschliesst sich dadurch die Welt. Die moderne Entwicklungsneurobiologie hat sehr deutlich gemacht, dass Kinder im Spiel </a:t>
            </a:r>
            <a:r>
              <a:rPr lang="de-CH" sz="2400" b="1" dirty="0" smtClean="0"/>
              <a:t>ganzheitlich lernen. </a:t>
            </a:r>
            <a:r>
              <a:rPr lang="de-CH" sz="2400" dirty="0" smtClean="0"/>
              <a:t>Dieser Ausdruck trifft das Lernen von Kindern im Kern. Sie sehen nicht und hören dann und tasten noch später; vielmehr sehen-hören-tasten-riechen-schmecken sie die Welt; gleichzeitig! Genau das geschieht im Spiel, das deswegen essenziell für die Entwicklung der Kinder ist.» (Interview mit Prof. Manfred Spitzer, in Play –</a:t>
            </a:r>
            <a:r>
              <a:rPr lang="de-CH" sz="2400" dirty="0" err="1" smtClean="0"/>
              <a:t>it</a:t>
            </a:r>
            <a:r>
              <a:rPr lang="de-CH" sz="2400" dirty="0" smtClean="0"/>
              <a:t>)</a:t>
            </a:r>
          </a:p>
          <a:p>
            <a:endParaRPr lang="de-CH" sz="1800" dirty="0"/>
          </a:p>
          <a:p>
            <a:pPr marL="0" indent="0">
              <a:buNone/>
            </a:pPr>
            <a:r>
              <a:rPr lang="de-CH" sz="1800" dirty="0" smtClean="0"/>
              <a:t>(Sequenz: </a:t>
            </a:r>
            <a:r>
              <a:rPr lang="de-CH" sz="1800" dirty="0" err="1" smtClean="0"/>
              <a:t>Guezli</a:t>
            </a:r>
            <a:r>
              <a:rPr lang="de-CH" sz="1800" dirty="0" smtClean="0"/>
              <a:t> backen)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97118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 	</a:t>
            </a:r>
          </a:p>
          <a:p>
            <a:pPr marL="0" indent="0">
              <a:buNone/>
            </a:pPr>
            <a:r>
              <a:rPr lang="de-CH" b="1" dirty="0" smtClean="0"/>
              <a:t>		Bildung braucht Bindung</a:t>
            </a:r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9396"/>
            <a:ext cx="3240360" cy="21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52" y="2924944"/>
            <a:ext cx="261527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3151"/>
            <a:ext cx="2561426" cy="17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8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Grundlagen Lernen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Bindung/Beziehung (Verlässlichkeit/Präsenz/Sicherheit/Feinfühligkeit)</a:t>
            </a:r>
          </a:p>
          <a:p>
            <a:pPr marL="0" indent="0">
              <a:buNone/>
            </a:pPr>
            <a:r>
              <a:rPr lang="de-CH" sz="2000" smtClean="0"/>
              <a:t>	=(Lernfreude/Anstrengungsbereitschaft/Erkunden</a:t>
            </a:r>
            <a:r>
              <a:rPr lang="de-CH" sz="2000" dirty="0" smtClean="0"/>
              <a:t>)</a:t>
            </a:r>
          </a:p>
          <a:p>
            <a:r>
              <a:rPr lang="de-CH" sz="2000" dirty="0" smtClean="0"/>
              <a:t>Soziale Umgebung (anregend/herausfordernd/liebevoll/unterstützend)</a:t>
            </a:r>
          </a:p>
          <a:p>
            <a:r>
              <a:rPr lang="de-CH" sz="2000" dirty="0" smtClean="0"/>
              <a:t>Anregung aller Sinne (Sehen, Hören, Gleichgewicht, Fühlen, Schmecken, Riechen)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05600"/>
            <a:ext cx="2901806" cy="324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4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Magisches Erziehungsdreieck</a:t>
            </a:r>
            <a:endParaRPr lang="de-DE" dirty="0"/>
          </a:p>
        </p:txBody>
      </p:sp>
      <p:pic>
        <p:nvPicPr>
          <p:cNvPr id="1029" name="Picture 5" descr="http://download.e-bookshelf.de/download/0003/4406/23/L-X-0003440623-0006851574.XHTML/85993_SBR_Hurrelmann_Abb_025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6" y="1412776"/>
            <a:ext cx="9145016" cy="530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647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Bildschirmpräsentation (4:3)</PresentationFormat>
  <Paragraphs>166</Paragraphs>
  <Slides>30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Spielend lernen</vt:lpstr>
      <vt:lpstr>Programm</vt:lpstr>
      <vt:lpstr>Kein Patentrezept</vt:lpstr>
      <vt:lpstr>Spielen</vt:lpstr>
      <vt:lpstr>Lerngelegenheiten im Alltag</vt:lpstr>
      <vt:lpstr>Spielen</vt:lpstr>
      <vt:lpstr>PowerPoint-Präsentation</vt:lpstr>
      <vt:lpstr>Grundlagen Lernen</vt:lpstr>
      <vt:lpstr>Magisches Erziehungsdreieck</vt:lpstr>
      <vt:lpstr>Regelkreis des Erfolges</vt:lpstr>
      <vt:lpstr>Selbstwirksamkeit</vt:lpstr>
      <vt:lpstr>Spielentwicklung </vt:lpstr>
      <vt:lpstr>Funktionsspiel</vt:lpstr>
      <vt:lpstr>Konstruktionsspiel</vt:lpstr>
      <vt:lpstr>Rollenspiel</vt:lpstr>
      <vt:lpstr>Regelspiel</vt:lpstr>
      <vt:lpstr>Spielformen/Auswirkungen</vt:lpstr>
      <vt:lpstr>Lernebenen</vt:lpstr>
      <vt:lpstr>Spielen ist der Königsweg des Lernen</vt:lpstr>
      <vt:lpstr>Mathematik spielen</vt:lpstr>
      <vt:lpstr>Lernen beim Aufräumen</vt:lpstr>
      <vt:lpstr>Ordnen, Zählen, Begriffe</vt:lpstr>
      <vt:lpstr>Sprache spielen</vt:lpstr>
      <vt:lpstr>Spielzeug</vt:lpstr>
      <vt:lpstr>Spielzeug</vt:lpstr>
      <vt:lpstr>Lernspielzeug</vt:lpstr>
      <vt:lpstr>Lernspielzeug</vt:lpstr>
      <vt:lpstr>Entwicklungstempo</vt:lpstr>
      <vt:lpstr>Literatur/Links</vt:lpstr>
      <vt:lpstr>Literatur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Spielend lernen</dc:title>
  <dc:creator>Martha</dc:creator>
  <cp:lastModifiedBy>Martha</cp:lastModifiedBy>
  <cp:revision>110</cp:revision>
  <dcterms:created xsi:type="dcterms:W3CDTF">2015-09-10T07:43:20Z</dcterms:created>
  <dcterms:modified xsi:type="dcterms:W3CDTF">2016-02-05T18:19:26Z</dcterms:modified>
</cp:coreProperties>
</file>